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97AF9FB-558D-491B-B84F-A80629087C61}"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F2361-7F0D-43EB-A479-366FA83DE387}"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7633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7AF9FB-558D-491B-B84F-A80629087C61}"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F2361-7F0D-43EB-A479-366FA83DE387}" type="slidenum">
              <a:rPr lang="en-US" smtClean="0"/>
              <a:t>‹#›</a:t>
            </a:fld>
            <a:endParaRPr lang="en-US"/>
          </a:p>
        </p:txBody>
      </p:sp>
    </p:spTree>
    <p:extLst>
      <p:ext uri="{BB962C8B-B14F-4D97-AF65-F5344CB8AC3E}">
        <p14:creationId xmlns:p14="http://schemas.microsoft.com/office/powerpoint/2010/main" val="3227001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7AF9FB-558D-491B-B84F-A80629087C61}"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F2361-7F0D-43EB-A479-366FA83DE387}" type="slidenum">
              <a:rPr lang="en-US" smtClean="0"/>
              <a:t>‹#›</a:t>
            </a:fld>
            <a:endParaRPr lang="en-US"/>
          </a:p>
        </p:txBody>
      </p:sp>
    </p:spTree>
    <p:extLst>
      <p:ext uri="{BB962C8B-B14F-4D97-AF65-F5344CB8AC3E}">
        <p14:creationId xmlns:p14="http://schemas.microsoft.com/office/powerpoint/2010/main" val="3667599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7AF9FB-558D-491B-B84F-A80629087C61}"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F2361-7F0D-43EB-A479-366FA83DE387}" type="slidenum">
              <a:rPr lang="en-US" smtClean="0"/>
              <a:t>‹#›</a:t>
            </a:fld>
            <a:endParaRPr lang="en-US"/>
          </a:p>
        </p:txBody>
      </p:sp>
    </p:spTree>
    <p:extLst>
      <p:ext uri="{BB962C8B-B14F-4D97-AF65-F5344CB8AC3E}">
        <p14:creationId xmlns:p14="http://schemas.microsoft.com/office/powerpoint/2010/main" val="1122610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97AF9FB-558D-491B-B84F-A80629087C61}"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F2361-7F0D-43EB-A479-366FA83DE387}"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993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97AF9FB-558D-491B-B84F-A80629087C61}" type="datetimeFigureOut">
              <a:rPr lang="en-US" smtClean="0"/>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DF2361-7F0D-43EB-A479-366FA83DE387}" type="slidenum">
              <a:rPr lang="en-US" smtClean="0"/>
              <a:t>‹#›</a:t>
            </a:fld>
            <a:endParaRPr lang="en-US"/>
          </a:p>
        </p:txBody>
      </p:sp>
    </p:spTree>
    <p:extLst>
      <p:ext uri="{BB962C8B-B14F-4D97-AF65-F5344CB8AC3E}">
        <p14:creationId xmlns:p14="http://schemas.microsoft.com/office/powerpoint/2010/main" val="2521972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97AF9FB-558D-491B-B84F-A80629087C61}" type="datetimeFigureOut">
              <a:rPr lang="en-US" smtClean="0"/>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DF2361-7F0D-43EB-A479-366FA83DE387}" type="slidenum">
              <a:rPr lang="en-US" smtClean="0"/>
              <a:t>‹#›</a:t>
            </a:fld>
            <a:endParaRPr lang="en-US"/>
          </a:p>
        </p:txBody>
      </p:sp>
    </p:spTree>
    <p:extLst>
      <p:ext uri="{BB962C8B-B14F-4D97-AF65-F5344CB8AC3E}">
        <p14:creationId xmlns:p14="http://schemas.microsoft.com/office/powerpoint/2010/main" val="685437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97AF9FB-558D-491B-B84F-A80629087C61}" type="datetimeFigureOut">
              <a:rPr lang="en-US" smtClean="0"/>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DF2361-7F0D-43EB-A479-366FA83DE387}" type="slidenum">
              <a:rPr lang="en-US" smtClean="0"/>
              <a:t>‹#›</a:t>
            </a:fld>
            <a:endParaRPr lang="en-US"/>
          </a:p>
        </p:txBody>
      </p:sp>
    </p:spTree>
    <p:extLst>
      <p:ext uri="{BB962C8B-B14F-4D97-AF65-F5344CB8AC3E}">
        <p14:creationId xmlns:p14="http://schemas.microsoft.com/office/powerpoint/2010/main" val="1982221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97AF9FB-558D-491B-B84F-A80629087C61}" type="datetimeFigureOut">
              <a:rPr lang="en-US" smtClean="0"/>
              <a:t>4/30/2017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D0DF2361-7F0D-43EB-A479-366FA83DE387}" type="slidenum">
              <a:rPr lang="en-US" smtClean="0"/>
              <a:t>‹#›</a:t>
            </a:fld>
            <a:endParaRPr lang="en-US"/>
          </a:p>
        </p:txBody>
      </p:sp>
    </p:spTree>
    <p:extLst>
      <p:ext uri="{BB962C8B-B14F-4D97-AF65-F5344CB8AC3E}">
        <p14:creationId xmlns:p14="http://schemas.microsoft.com/office/powerpoint/2010/main" val="532982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97AF9FB-558D-491B-B84F-A80629087C61}" type="datetimeFigureOut">
              <a:rPr lang="en-US" smtClean="0"/>
              <a:t>4/30/2017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0DF2361-7F0D-43EB-A479-366FA83DE387}" type="slidenum">
              <a:rPr lang="en-US" smtClean="0"/>
              <a:t>‹#›</a:t>
            </a:fld>
            <a:endParaRPr lang="en-US"/>
          </a:p>
        </p:txBody>
      </p:sp>
    </p:spTree>
    <p:extLst>
      <p:ext uri="{BB962C8B-B14F-4D97-AF65-F5344CB8AC3E}">
        <p14:creationId xmlns:p14="http://schemas.microsoft.com/office/powerpoint/2010/main" val="775465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97AF9FB-558D-491B-B84F-A80629087C61}" type="datetimeFigureOut">
              <a:rPr lang="en-US" smtClean="0"/>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DF2361-7F0D-43EB-A479-366FA83DE387}" type="slidenum">
              <a:rPr lang="en-US" smtClean="0"/>
              <a:t>‹#›</a:t>
            </a:fld>
            <a:endParaRPr lang="en-US"/>
          </a:p>
        </p:txBody>
      </p:sp>
    </p:spTree>
    <p:extLst>
      <p:ext uri="{BB962C8B-B14F-4D97-AF65-F5344CB8AC3E}">
        <p14:creationId xmlns:p14="http://schemas.microsoft.com/office/powerpoint/2010/main" val="3780170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97AF9FB-558D-491B-B84F-A80629087C61}" type="datetimeFigureOut">
              <a:rPr lang="en-US" smtClean="0"/>
              <a:t>4/30/2017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0DF2361-7F0D-43EB-A479-366FA83DE387}"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864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Trademark</a:t>
            </a:r>
          </a:p>
        </p:txBody>
      </p:sp>
      <p:sp>
        <p:nvSpPr>
          <p:cNvPr id="3" name="Subtitle 2"/>
          <p:cNvSpPr>
            <a:spLocks noGrp="1"/>
          </p:cNvSpPr>
          <p:nvPr>
            <p:ph type="subTitle" idx="1"/>
          </p:nvPr>
        </p:nvSpPr>
        <p:spPr/>
        <p:txBody>
          <a:bodyPr/>
          <a:lstStyle/>
          <a:p>
            <a:r>
              <a:rPr lang="en-US" dirty="0"/>
              <a:t>Infringement and remedies</a:t>
            </a:r>
          </a:p>
        </p:txBody>
      </p:sp>
    </p:spTree>
    <p:extLst>
      <p:ext uri="{BB962C8B-B14F-4D97-AF65-F5344CB8AC3E}">
        <p14:creationId xmlns:p14="http://schemas.microsoft.com/office/powerpoint/2010/main" val="2021571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Purposes of Trademark</a:t>
            </a:r>
          </a:p>
        </p:txBody>
      </p:sp>
      <p:sp>
        <p:nvSpPr>
          <p:cNvPr id="3" name="Content Placeholder 2"/>
          <p:cNvSpPr>
            <a:spLocks noGrp="1"/>
          </p:cNvSpPr>
          <p:nvPr>
            <p:ph idx="1"/>
          </p:nvPr>
        </p:nvSpPr>
        <p:spPr/>
        <p:txBody>
          <a:bodyPr>
            <a:normAutofit/>
          </a:bodyPr>
          <a:lstStyle/>
          <a:p>
            <a:pPr marL="0" indent="0">
              <a:buNone/>
            </a:pPr>
            <a:r>
              <a:rPr lang="en-US" sz="2800" dirty="0"/>
              <a:t>The purposes are to protect the consumers and the companies who produce the goods and/or services. </a:t>
            </a:r>
          </a:p>
          <a:p>
            <a:pPr>
              <a:buFont typeface="Wingdings" panose="05000000000000000000" pitchFamily="2" charset="2"/>
              <a:buChar char="Ø"/>
            </a:pPr>
            <a:r>
              <a:rPr lang="en-US" sz="2800" dirty="0"/>
              <a:t>Protects consumers in helping them identify the source of products and services</a:t>
            </a:r>
          </a:p>
          <a:p>
            <a:pPr>
              <a:buFont typeface="Wingdings" panose="05000000000000000000" pitchFamily="2" charset="2"/>
              <a:buChar char="Ø"/>
            </a:pPr>
            <a:r>
              <a:rPr lang="en-US" sz="2800" dirty="0"/>
              <a:t>Protects companies by allowing them to defend the quality of goods and services</a:t>
            </a:r>
          </a:p>
          <a:p>
            <a:pPr>
              <a:buFont typeface="Wingdings" panose="05000000000000000000" pitchFamily="2" charset="2"/>
              <a:buChar char="Ø"/>
            </a:pPr>
            <a:r>
              <a:rPr lang="en-US" sz="2800" dirty="0"/>
              <a:t>It also prevents confusion. Trademarks insure that consumers know the sources of the products and services.</a:t>
            </a:r>
          </a:p>
        </p:txBody>
      </p:sp>
    </p:spTree>
    <p:extLst>
      <p:ext uri="{BB962C8B-B14F-4D97-AF65-F5344CB8AC3E}">
        <p14:creationId xmlns:p14="http://schemas.microsoft.com/office/powerpoint/2010/main" val="1563593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Trademark Infringement and Similarity</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Generally, infringement causes confusion as the trademarks are too similar, causing consumers to be mistaken about the source of the product.  </a:t>
            </a:r>
          </a:p>
          <a:p>
            <a:pPr>
              <a:buFont typeface="Wingdings" panose="05000000000000000000" pitchFamily="2" charset="2"/>
              <a:buChar char="Ø"/>
            </a:pPr>
            <a:r>
              <a:rPr lang="en-US" sz="2800" dirty="0"/>
              <a:t>The Lanham Act prohibits this type of confusion by not allowing trademarks to be registered if the new trademark is too similar to the older trademark. This prevents consumers from being deceived or confused.</a:t>
            </a:r>
          </a:p>
          <a:p>
            <a:pPr marL="0" indent="0">
              <a:buNone/>
            </a:pPr>
            <a:endParaRPr lang="en-US" sz="2800" dirty="0"/>
          </a:p>
        </p:txBody>
      </p:sp>
    </p:spTree>
    <p:extLst>
      <p:ext uri="{BB962C8B-B14F-4D97-AF65-F5344CB8AC3E}">
        <p14:creationId xmlns:p14="http://schemas.microsoft.com/office/powerpoint/2010/main" val="2534555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Determining similarity</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The trademark is evaluated as a whole.</a:t>
            </a:r>
          </a:p>
          <a:p>
            <a:pPr>
              <a:buFont typeface="Wingdings" panose="05000000000000000000" pitchFamily="2" charset="2"/>
              <a:buChar char="Ø"/>
            </a:pPr>
            <a:r>
              <a:rPr lang="en-US" sz="2800" dirty="0"/>
              <a:t>Courts tend to look at five factors with the most important being the overall impression created by the two marks and the similarities of goods and services involved.</a:t>
            </a:r>
          </a:p>
          <a:p>
            <a:pPr>
              <a:buFont typeface="Wingdings" panose="05000000000000000000" pitchFamily="2" charset="2"/>
              <a:buChar char="Ø"/>
            </a:pPr>
            <a:r>
              <a:rPr lang="en-US" sz="2800" dirty="0"/>
              <a:t>Three other factors: strength of existing mark, actual confusion of consumers, and the defendant’s intent in establishing the mark.</a:t>
            </a:r>
          </a:p>
          <a:p>
            <a:pPr marL="0" indent="0">
              <a:buNone/>
            </a:pPr>
            <a:endParaRPr lang="en-US" sz="2800" dirty="0"/>
          </a:p>
        </p:txBody>
      </p:sp>
    </p:spTree>
    <p:extLst>
      <p:ext uri="{BB962C8B-B14F-4D97-AF65-F5344CB8AC3E}">
        <p14:creationId xmlns:p14="http://schemas.microsoft.com/office/powerpoint/2010/main" val="689634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Trademark	Similarity</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The key test is “resemblance”. </a:t>
            </a:r>
          </a:p>
          <a:p>
            <a:pPr>
              <a:buFont typeface="Wingdings" panose="05000000000000000000" pitchFamily="2" charset="2"/>
              <a:buChar char="Ø"/>
            </a:pPr>
            <a:r>
              <a:rPr lang="en-US" sz="2800" dirty="0"/>
              <a:t>The trademarks do not have to be the same or mirror images of one another.</a:t>
            </a:r>
          </a:p>
        </p:txBody>
      </p:sp>
    </p:spTree>
    <p:extLst>
      <p:ext uri="{BB962C8B-B14F-4D97-AF65-F5344CB8AC3E}">
        <p14:creationId xmlns:p14="http://schemas.microsoft.com/office/powerpoint/2010/main" val="443003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Contributory Infringement</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sz="2800" dirty="0"/>
              <a:t>Intentionally encourages infringement of a valid mark by a </a:t>
            </a:r>
            <a:r>
              <a:rPr lang="en-US" sz="2800" i="1" dirty="0"/>
              <a:t>third party</a:t>
            </a:r>
          </a:p>
          <a:p>
            <a:pPr>
              <a:buFont typeface="Wingdings" panose="05000000000000000000" pitchFamily="2" charset="2"/>
              <a:buChar char="Ø"/>
            </a:pPr>
            <a:r>
              <a:rPr lang="en-US" sz="2800" dirty="0"/>
              <a:t>Third party continues to produce or distribute a mark </a:t>
            </a:r>
            <a:r>
              <a:rPr lang="en-US" sz="2800" i="1" dirty="0"/>
              <a:t>knowing</a:t>
            </a:r>
            <a:r>
              <a:rPr lang="en-US" sz="2800" dirty="0"/>
              <a:t> that the beneficiary is infringing on the mark</a:t>
            </a:r>
          </a:p>
        </p:txBody>
      </p:sp>
    </p:spTree>
    <p:extLst>
      <p:ext uri="{BB962C8B-B14F-4D97-AF65-F5344CB8AC3E}">
        <p14:creationId xmlns:p14="http://schemas.microsoft.com/office/powerpoint/2010/main" val="9538402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Vicarious Infringement</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sz="2800" dirty="0"/>
              <a:t>Defendant had the ability to control the infringing activities</a:t>
            </a:r>
          </a:p>
          <a:p>
            <a:pPr>
              <a:buFont typeface="Wingdings" panose="05000000000000000000" pitchFamily="2" charset="2"/>
              <a:buChar char="Ø"/>
            </a:pPr>
            <a:r>
              <a:rPr lang="en-US" sz="2800" dirty="0"/>
              <a:t>Had a direct financial stake in the activity</a:t>
            </a:r>
          </a:p>
          <a:p>
            <a:pPr>
              <a:buFont typeface="Wingdings" panose="05000000000000000000" pitchFamily="2" charset="2"/>
              <a:buChar char="Ø"/>
            </a:pPr>
            <a:r>
              <a:rPr lang="en-US" sz="2800" dirty="0"/>
              <a:t>No intent or knowledge is required</a:t>
            </a:r>
          </a:p>
          <a:p>
            <a:pPr marL="0" indent="0">
              <a:buNone/>
            </a:pPr>
            <a:r>
              <a:rPr lang="en-US" dirty="0"/>
              <a:t>(Based upon Cornell University’s Legal Information Institute description)</a:t>
            </a:r>
          </a:p>
          <a:p>
            <a:pPr marL="0" indent="0">
              <a:buNone/>
            </a:pPr>
            <a:endParaRPr lang="en-US" dirty="0"/>
          </a:p>
          <a:p>
            <a:pPr marL="0" indent="0">
              <a:buNone/>
            </a:pPr>
            <a:endParaRPr lang="en-US" dirty="0"/>
          </a:p>
          <a:p>
            <a:pPr>
              <a:buFont typeface="Wingdings" panose="05000000000000000000" pitchFamily="2" charset="2"/>
              <a:buChar char="Ø"/>
            </a:pPr>
            <a:endParaRPr lang="en-US" dirty="0"/>
          </a:p>
          <a:p>
            <a:pPr marL="0" indent="0">
              <a:buNone/>
            </a:pPr>
            <a:endParaRPr lang="en-US" i="1" dirty="0"/>
          </a:p>
        </p:txBody>
      </p:sp>
    </p:spTree>
    <p:extLst>
      <p:ext uri="{BB962C8B-B14F-4D97-AF65-F5344CB8AC3E}">
        <p14:creationId xmlns:p14="http://schemas.microsoft.com/office/powerpoint/2010/main" val="3975801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Trademark Dilution	</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Federal Trademark Dilution Act of 1995 and Federal Dilution Act of 2006 created a federal cause of action for dilution. </a:t>
            </a:r>
            <a:r>
              <a:rPr lang="en-US" sz="2800" i="1" dirty="0"/>
              <a:t>This is separate from an infringement cause of action.</a:t>
            </a:r>
          </a:p>
          <a:p>
            <a:pPr>
              <a:buFont typeface="Wingdings" panose="05000000000000000000" pitchFamily="2" charset="2"/>
              <a:buChar char="Ø"/>
            </a:pPr>
            <a:r>
              <a:rPr lang="en-US" sz="2800" dirty="0"/>
              <a:t>In sum, to bring a claim for trademark dilution, the marks must be “widely recognizable by the general consuming public of the United States”.  If a mark meets this requirement, then the trademark holder can bring an action for dilution even if the goods and/or products are not similar.  </a:t>
            </a:r>
          </a:p>
          <a:p>
            <a:pPr>
              <a:buFont typeface="Wingdings" panose="05000000000000000000" pitchFamily="2" charset="2"/>
              <a:buChar char="Ø"/>
            </a:pPr>
            <a:r>
              <a:rPr lang="en-US" sz="2800" dirty="0"/>
              <a:t>Example: Google has protection against dilution.</a:t>
            </a:r>
          </a:p>
        </p:txBody>
      </p:sp>
    </p:spTree>
    <p:extLst>
      <p:ext uri="{BB962C8B-B14F-4D97-AF65-F5344CB8AC3E}">
        <p14:creationId xmlns:p14="http://schemas.microsoft.com/office/powerpoint/2010/main" val="2349570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Remedies		</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Money damages for lost profits</a:t>
            </a:r>
          </a:p>
          <a:p>
            <a:pPr>
              <a:buFont typeface="Wingdings" panose="05000000000000000000" pitchFamily="2" charset="2"/>
              <a:buChar char="Ø"/>
            </a:pPr>
            <a:r>
              <a:rPr lang="en-US" sz="2800" dirty="0"/>
              <a:t>Injunctive relief</a:t>
            </a:r>
          </a:p>
        </p:txBody>
      </p:sp>
    </p:spTree>
    <p:extLst>
      <p:ext uri="{BB962C8B-B14F-4D97-AF65-F5344CB8AC3E}">
        <p14:creationId xmlns:p14="http://schemas.microsoft.com/office/powerpoint/2010/main" val="3728487936"/>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81</TotalTime>
  <Words>391</Words>
  <Application>Microsoft Office PowerPoint</Application>
  <PresentationFormat>Widescreen</PresentationFormat>
  <Paragraphs>34</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Calibri</vt:lpstr>
      <vt:lpstr>Calibri Light</vt:lpstr>
      <vt:lpstr>Wingdings</vt:lpstr>
      <vt:lpstr>Retrospect</vt:lpstr>
      <vt:lpstr>Trademark</vt:lpstr>
      <vt:lpstr>Purposes of Trademark</vt:lpstr>
      <vt:lpstr>Trademark Infringement and Similarity</vt:lpstr>
      <vt:lpstr>Determining similarity</vt:lpstr>
      <vt:lpstr>Trademark Similarity</vt:lpstr>
      <vt:lpstr>Contributory Infringement</vt:lpstr>
      <vt:lpstr>Vicarious Infringement</vt:lpstr>
      <vt:lpstr>Trademark Dilution </vt:lpstr>
      <vt:lpstr>Remedies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Trademark</dc:title>
  <dc:creator>Dana Nasser</dc:creator>
  <cp:lastModifiedBy>Dana Nasser</cp:lastModifiedBy>
  <cp:revision>9</cp:revision>
  <dcterms:created xsi:type="dcterms:W3CDTF">2017-04-30T18:34:14Z</dcterms:created>
  <dcterms:modified xsi:type="dcterms:W3CDTF">2017-04-30T19:55:24Z</dcterms:modified>
</cp:coreProperties>
</file>